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8" r:id="rId2"/>
    <p:sldId id="257" r:id="rId3"/>
    <p:sldId id="264" r:id="rId4"/>
    <p:sldId id="262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FF0E8B-2A2E-FE56-122D-23CF50C5ADAB}" name="Manente, Barbara" initials="BM" userId="S::Barbara.Manente@it.audionova.com::5aeb6296-9613-4670-a93d-2249a4ca23c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090"/>
    <a:srgbClr val="95C121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F0F5CF-AD1F-4154-80DE-FC83EB5B9812}" v="60" dt="2025-01-31T09:18:28.6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ente, Barbara" userId="5aeb6296-9613-4670-a93d-2249a4ca23c6" providerId="ADAL" clId="{47F0F5CF-AD1F-4154-80DE-FC83EB5B9812}"/>
    <pc:docChg chg="custSel modSld">
      <pc:chgData name="Manente, Barbara" userId="5aeb6296-9613-4670-a93d-2249a4ca23c6" providerId="ADAL" clId="{47F0F5CF-AD1F-4154-80DE-FC83EB5B9812}" dt="2025-03-19T09:45:25.677" v="106" actId="20577"/>
      <pc:docMkLst>
        <pc:docMk/>
      </pc:docMkLst>
      <pc:sldChg chg="modSp mod">
        <pc:chgData name="Manente, Barbara" userId="5aeb6296-9613-4670-a93d-2249a4ca23c6" providerId="ADAL" clId="{47F0F5CF-AD1F-4154-80DE-FC83EB5B9812}" dt="2025-03-19T09:45:20.411" v="104" actId="20577"/>
        <pc:sldMkLst>
          <pc:docMk/>
          <pc:sldMk cId="2451211252" sldId="257"/>
        </pc:sldMkLst>
        <pc:spChg chg="mod">
          <ac:chgData name="Manente, Barbara" userId="5aeb6296-9613-4670-a93d-2249a4ca23c6" providerId="ADAL" clId="{47F0F5CF-AD1F-4154-80DE-FC83EB5B9812}" dt="2025-03-19T09:45:20.411" v="104" actId="20577"/>
          <ac:spMkLst>
            <pc:docMk/>
            <pc:sldMk cId="2451211252" sldId="257"/>
            <ac:spMk id="5" creationId="{DCC5A1FD-3BE0-C047-9B37-13BFFC745E8D}"/>
          </ac:spMkLst>
        </pc:spChg>
      </pc:sldChg>
      <pc:sldChg chg="modSp mod">
        <pc:chgData name="Manente, Barbara" userId="5aeb6296-9613-4670-a93d-2249a4ca23c6" providerId="ADAL" clId="{47F0F5CF-AD1F-4154-80DE-FC83EB5B9812}" dt="2025-01-31T09:18:28.605" v="83" actId="20577"/>
        <pc:sldMkLst>
          <pc:docMk/>
          <pc:sldMk cId="1490265698" sldId="258"/>
        </pc:sldMkLst>
        <pc:spChg chg="mod">
          <ac:chgData name="Manente, Barbara" userId="5aeb6296-9613-4670-a93d-2249a4ca23c6" providerId="ADAL" clId="{47F0F5CF-AD1F-4154-80DE-FC83EB5B9812}" dt="2025-01-31T09:18:28.605" v="83" actId="20577"/>
          <ac:spMkLst>
            <pc:docMk/>
            <pc:sldMk cId="1490265698" sldId="258"/>
            <ac:spMk id="2" creationId="{8095B706-16A9-5629-7D98-E135D4ED63E4}"/>
          </ac:spMkLst>
        </pc:spChg>
      </pc:sldChg>
      <pc:sldChg chg="modSp mod">
        <pc:chgData name="Manente, Barbara" userId="5aeb6296-9613-4670-a93d-2249a4ca23c6" providerId="ADAL" clId="{47F0F5CF-AD1F-4154-80DE-FC83EB5B9812}" dt="2025-03-19T09:45:25.677" v="106" actId="20577"/>
        <pc:sldMkLst>
          <pc:docMk/>
          <pc:sldMk cId="1209648438" sldId="264"/>
        </pc:sldMkLst>
        <pc:spChg chg="mod">
          <ac:chgData name="Manente, Barbara" userId="5aeb6296-9613-4670-a93d-2249a4ca23c6" providerId="ADAL" clId="{47F0F5CF-AD1F-4154-80DE-FC83EB5B9812}" dt="2025-03-19T09:45:25.677" v="106" actId="20577"/>
          <ac:spMkLst>
            <pc:docMk/>
            <pc:sldMk cId="1209648438" sldId="264"/>
            <ac:spMk id="5" creationId="{8C0E68AC-B728-CF82-423E-7628710C049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D6AC8-A437-4CAC-BE66-617472A6394B}" type="datetimeFigureOut">
              <a:rPr lang="it-IT" smtClean="0"/>
              <a:t>19/03/2025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F5617-3D12-4E1C-B7E2-0E552BB9B2D7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4199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5617-3D12-4E1C-B7E2-0E552BB9B2D7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7660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5617-3D12-4E1C-B7E2-0E552BB9B2D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8049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7F41-C467-41D0-8E4A-FE8D6A6A19A4}" type="datetimeFigureOut">
              <a:rPr lang="it-IT" smtClean="0"/>
              <a:t>19/03/2025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C467-9424-46FC-A9FE-413759BE9FE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619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7F41-C467-41D0-8E4A-FE8D6A6A19A4}" type="datetimeFigureOut">
              <a:rPr lang="it-IT" smtClean="0"/>
              <a:t>19/03/2025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C467-9424-46FC-A9FE-413759BE9FE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025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7F41-C467-41D0-8E4A-FE8D6A6A19A4}" type="datetimeFigureOut">
              <a:rPr lang="it-IT" smtClean="0"/>
              <a:t>19/03/2025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C467-9424-46FC-A9FE-413759BE9FEE}" type="slidenum">
              <a:rPr lang="it-IT" smtClean="0"/>
              <a:t>‹#›</a:t>
            </a:fld>
            <a:endParaRPr lang="it-IT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2525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7F41-C467-41D0-8E4A-FE8D6A6A19A4}" type="datetimeFigureOut">
              <a:rPr lang="it-IT" smtClean="0"/>
              <a:t>19/03/2025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C467-9424-46FC-A9FE-413759BE9FE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6173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7F41-C467-41D0-8E4A-FE8D6A6A19A4}" type="datetimeFigureOut">
              <a:rPr lang="it-IT" smtClean="0"/>
              <a:t>19/03/2025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C467-9424-46FC-A9FE-413759BE9FEE}" type="slidenum">
              <a:rPr lang="it-IT" smtClean="0"/>
              <a:t>‹#›</a:t>
            </a:fld>
            <a:endParaRPr lang="it-IT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8004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7F41-C467-41D0-8E4A-FE8D6A6A19A4}" type="datetimeFigureOut">
              <a:rPr lang="it-IT" smtClean="0"/>
              <a:t>19/03/2025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C467-9424-46FC-A9FE-413759BE9FE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19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7F41-C467-41D0-8E4A-FE8D6A6A19A4}" type="datetimeFigureOut">
              <a:rPr lang="it-IT" smtClean="0"/>
              <a:t>19/03/2025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C467-9424-46FC-A9FE-413759BE9FE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6157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7F41-C467-41D0-8E4A-FE8D6A6A19A4}" type="datetimeFigureOut">
              <a:rPr lang="it-IT" smtClean="0"/>
              <a:t>19/03/2025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C467-9424-46FC-A9FE-413759BE9FE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680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7F41-C467-41D0-8E4A-FE8D6A6A19A4}" type="datetimeFigureOut">
              <a:rPr lang="it-IT" smtClean="0"/>
              <a:t>19/03/2025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C467-9424-46FC-A9FE-413759BE9FE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184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7F41-C467-41D0-8E4A-FE8D6A6A19A4}" type="datetimeFigureOut">
              <a:rPr lang="it-IT" smtClean="0"/>
              <a:t>19/03/2025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C467-9424-46FC-A9FE-413759BE9FE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7950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7F41-C467-41D0-8E4A-FE8D6A6A19A4}" type="datetimeFigureOut">
              <a:rPr lang="it-IT" smtClean="0"/>
              <a:t>19/03/2025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C467-9424-46FC-A9FE-413759BE9FE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7834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7F41-C467-41D0-8E4A-FE8D6A6A19A4}" type="datetimeFigureOut">
              <a:rPr lang="it-IT" smtClean="0"/>
              <a:t>19/03/2025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C467-9424-46FC-A9FE-413759BE9FE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369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7F41-C467-41D0-8E4A-FE8D6A6A19A4}" type="datetimeFigureOut">
              <a:rPr lang="it-IT" smtClean="0"/>
              <a:t>19/03/2025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C467-9424-46FC-A9FE-413759BE9FE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725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7F41-C467-41D0-8E4A-FE8D6A6A19A4}" type="datetimeFigureOut">
              <a:rPr lang="it-IT" smtClean="0"/>
              <a:t>19/03/2025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C467-9424-46FC-A9FE-413759BE9FE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0699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7F41-C467-41D0-8E4A-FE8D6A6A19A4}" type="datetimeFigureOut">
              <a:rPr lang="it-IT" smtClean="0"/>
              <a:t>19/03/2025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C467-9424-46FC-A9FE-413759BE9FE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6106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7F41-C467-41D0-8E4A-FE8D6A6A19A4}" type="datetimeFigureOut">
              <a:rPr lang="it-IT" smtClean="0"/>
              <a:t>19/03/2025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C467-9424-46FC-A9FE-413759BE9FE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6981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C7F41-C467-41D0-8E4A-FE8D6A6A19A4}" type="datetimeFigureOut">
              <a:rPr lang="it-IT" smtClean="0"/>
              <a:t>19/03/2025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BF7C467-9424-46FC-A9FE-413759BE9FE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573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entri.audionovaitalia.it/cerca/centri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dirty="0"/>
            </a:p>
          </p:txBody>
        </p:sp>
        <p:sp>
          <p:nvSpPr>
            <p:cNvPr id="3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dirty="0"/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dirty="0"/>
            </a:p>
          </p:txBody>
        </p:sp>
        <p:sp>
          <p:nvSpPr>
            <p:cNvPr id="4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dirty="0"/>
            </a:p>
          </p:txBody>
        </p:sp>
        <p:sp>
          <p:nvSpPr>
            <p:cNvPr id="4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dirty="0"/>
            </a:p>
          </p:txBody>
        </p:sp>
        <p:sp>
          <p:nvSpPr>
            <p:cNvPr id="4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dirty="0"/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dirty="0"/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dirty="0"/>
            </a:p>
          </p:txBody>
        </p:sp>
      </p:grpSp>
      <p:pic>
        <p:nvPicPr>
          <p:cNvPr id="4" name="Immagine 3" descr="Immagine che rimanda alla salute auricolare">
            <a:extLst>
              <a:ext uri="{FF2B5EF4-FFF2-40B4-BE49-F238E27FC236}">
                <a16:creationId xmlns:a16="http://schemas.microsoft.com/office/drawing/2014/main" id="{3DBDC194-1010-015D-1C08-B856BCD7A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2" t="659" r="11452" b="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095B706-16A9-5629-7D98-E135D4ED6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4258307" cy="237216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2600" b="1" i="1" spc="-30" dirty="0">
                <a:effectLst/>
              </a:rPr>
              <a:t>“</a:t>
            </a:r>
            <a:r>
              <a:rPr lang="en-US" sz="2600" b="1" i="1" spc="-30" dirty="0">
                <a:effectLst/>
                <a:ea typeface="Roboto Light" panose="02000000000000000000" pitchFamily="2" charset="0"/>
                <a:cs typeface="Roboto Light" panose="02000000000000000000" pitchFamily="2" charset="0"/>
              </a:rPr>
              <a:t>Hai </a:t>
            </a:r>
            <a:r>
              <a:rPr lang="it-IT" sz="2600" b="1" i="1" spc="-30" dirty="0">
                <a:effectLst/>
                <a:ea typeface="Roboto Light" panose="02000000000000000000" pitchFamily="2" charset="0"/>
                <a:cs typeface="Roboto Light" panose="02000000000000000000" pitchFamily="2" charset="0"/>
              </a:rPr>
              <a:t>sentito</a:t>
            </a:r>
            <a:r>
              <a:rPr lang="en-US" sz="2600" b="1" i="1" spc="-30" dirty="0">
                <a:effectLst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600" b="1" i="1" spc="-30" dirty="0" err="1">
                <a:effectLst/>
                <a:ea typeface="Roboto Light" panose="02000000000000000000" pitchFamily="2" charset="0"/>
                <a:cs typeface="Roboto Light" panose="02000000000000000000" pitchFamily="2" charset="0"/>
              </a:rPr>
              <a:t>cosa</a:t>
            </a:r>
            <a:r>
              <a:rPr lang="en-US" sz="2600" b="1" i="1" spc="-30" dirty="0">
                <a:effectLst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600" b="1" i="1" spc="-30" dirty="0" err="1">
                <a:effectLst/>
                <a:ea typeface="Roboto Light" panose="02000000000000000000" pitchFamily="2" charset="0"/>
                <a:cs typeface="Roboto Light" panose="02000000000000000000" pitchFamily="2" charset="0"/>
              </a:rPr>
              <a:t>c’è</a:t>
            </a:r>
            <a:r>
              <a:rPr lang="en-US" sz="2600" b="1" i="1" spc="-30" dirty="0">
                <a:effectLst/>
                <a:ea typeface="Roboto Light" panose="02000000000000000000" pitchFamily="2" charset="0"/>
                <a:cs typeface="Roboto Light" panose="02000000000000000000" pitchFamily="2" charset="0"/>
              </a:rPr>
              <a:t> di nuovo?</a:t>
            </a:r>
            <a:br>
              <a:rPr lang="en-US" sz="2600" b="1" i="1" spc="-30" dirty="0">
                <a:effectLst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en-US" sz="2600" b="1" i="1" spc="-30" dirty="0">
                <a:ea typeface="Roboto Light" panose="02000000000000000000" pitchFamily="2" charset="0"/>
                <a:cs typeface="Roboto Light" panose="02000000000000000000" pitchFamily="2" charset="0"/>
              </a:rPr>
              <a:t>La </a:t>
            </a:r>
            <a:r>
              <a:rPr lang="en-US" sz="2600" b="1" i="1" spc="-30" dirty="0" err="1">
                <a:ea typeface="Roboto Light" panose="02000000000000000000" pitchFamily="2" charset="0"/>
                <a:cs typeface="Roboto Light" panose="02000000000000000000" pitchFamily="2" charset="0"/>
              </a:rPr>
              <a:t>tua</a:t>
            </a:r>
            <a:r>
              <a:rPr lang="en-US" sz="2600" b="1" i="1" spc="-30" dirty="0">
                <a:ea typeface="Roboto Light" panose="02000000000000000000" pitchFamily="2" charset="0"/>
                <a:cs typeface="Roboto Light" panose="02000000000000000000" pitchFamily="2" charset="0"/>
              </a:rPr>
              <a:t> Associazione e</a:t>
            </a:r>
            <a:r>
              <a:rPr lang="en-US" sz="2600" b="1" i="1" spc="-30" dirty="0">
                <a:effectLst/>
                <a:ea typeface="Roboto Light" panose="02000000000000000000" pitchFamily="2" charset="0"/>
                <a:cs typeface="Roboto Light" panose="02000000000000000000" pitchFamily="2" charset="0"/>
              </a:rPr>
              <a:t> Audionova </a:t>
            </a:r>
            <a:r>
              <a:rPr lang="it-IT" sz="2600" b="1" i="1" spc="-30" dirty="0">
                <a:effectLst/>
                <a:ea typeface="Roboto Light" panose="02000000000000000000" pitchFamily="2" charset="0"/>
                <a:cs typeface="Roboto Light" panose="02000000000000000000" pitchFamily="2" charset="0"/>
              </a:rPr>
              <a:t>mettono</a:t>
            </a:r>
            <a:r>
              <a:rPr lang="en-US" sz="2600" b="1" i="1" spc="-30" dirty="0">
                <a:effectLst/>
                <a:ea typeface="Roboto Light" panose="02000000000000000000" pitchFamily="2" charset="0"/>
                <a:cs typeface="Roboto Light" panose="02000000000000000000" pitchFamily="2" charset="0"/>
              </a:rPr>
              <a:t> la salute delle tue </a:t>
            </a:r>
            <a:r>
              <a:rPr lang="en-US" sz="2600" b="1" i="1" spc="-30" dirty="0" err="1">
                <a:effectLst/>
                <a:ea typeface="Roboto Light" panose="02000000000000000000" pitchFamily="2" charset="0"/>
                <a:cs typeface="Roboto Light" panose="02000000000000000000" pitchFamily="2" charset="0"/>
              </a:rPr>
              <a:t>orecchie</a:t>
            </a:r>
            <a:r>
              <a:rPr lang="en-US" sz="2600" b="1" i="1" spc="-30" dirty="0">
                <a:effectLst/>
                <a:ea typeface="Roboto Light" panose="02000000000000000000" pitchFamily="2" charset="0"/>
                <a:cs typeface="Roboto Light" panose="02000000000000000000" pitchFamily="2" charset="0"/>
              </a:rPr>
              <a:t> al primo </a:t>
            </a:r>
            <a:r>
              <a:rPr lang="en-US" sz="2600" b="1" i="1" spc="-30" dirty="0" err="1">
                <a:effectLst/>
                <a:ea typeface="Roboto Light" panose="02000000000000000000" pitchFamily="2" charset="0"/>
                <a:cs typeface="Roboto Light" panose="02000000000000000000" pitchFamily="2" charset="0"/>
              </a:rPr>
              <a:t>posto</a:t>
            </a:r>
            <a:r>
              <a:rPr lang="en-US" sz="2600" b="1" i="1" spc="-30" dirty="0">
                <a:effectLst/>
                <a:ea typeface="Roboto Light" panose="02000000000000000000" pitchFamily="2" charset="0"/>
                <a:cs typeface="Roboto Light" panose="02000000000000000000" pitchFamily="2" charset="0"/>
              </a:rPr>
              <a:t>!”</a:t>
            </a:r>
            <a:br>
              <a:rPr lang="en-US" sz="2600" b="1" dirty="0">
                <a:effectLst/>
              </a:rPr>
            </a:br>
            <a:endParaRPr lang="en-US" sz="2600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9EB9417-39F6-06AA-E7A7-DC81560921BB}"/>
              </a:ext>
            </a:extLst>
          </p:cNvPr>
          <p:cNvSpPr txBox="1"/>
          <p:nvPr/>
        </p:nvSpPr>
        <p:spPr>
          <a:xfrm>
            <a:off x="4688423" y="4629834"/>
            <a:ext cx="4950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solidFill>
                  <a:srgbClr val="17409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Mini-guida alla fruizione della c</a:t>
            </a:r>
            <a:r>
              <a:rPr lang="it-IT" sz="1400" b="1" i="1" dirty="0">
                <a:ln>
                  <a:noFill/>
                </a:ln>
                <a:solidFill>
                  <a:srgbClr val="17409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onvenzione per l’acquisto di apparecchi acustici</a:t>
            </a:r>
            <a:endParaRPr lang="it-IT" sz="1400" b="1" i="1" dirty="0">
              <a:solidFill>
                <a:srgbClr val="174090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AB0685B-A616-B532-F783-5CDAFDAC2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054" y="6435622"/>
            <a:ext cx="1652192" cy="384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026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F57DB1C-6494-4CC4-A5E8-93195756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FFFB778B-5206-4BB0-A468-327E71367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6C0471D-BE03-4D81-BDB5-D510BC0D8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3379" y="-1"/>
            <a:ext cx="5438621" cy="6857999"/>
          </a:xfrm>
          <a:custGeom>
            <a:avLst/>
            <a:gdLst>
              <a:gd name="connsiteX0" fmla="*/ 0 w 5438621"/>
              <a:gd name="connsiteY0" fmla="*/ 0 h 6857999"/>
              <a:gd name="connsiteX1" fmla="*/ 573774 w 5438621"/>
              <a:gd name="connsiteY1" fmla="*/ 0 h 6857999"/>
              <a:gd name="connsiteX2" fmla="*/ 1182808 w 5438621"/>
              <a:gd name="connsiteY2" fmla="*/ 0 h 6857999"/>
              <a:gd name="connsiteX3" fmla="*/ 4537195 w 5438621"/>
              <a:gd name="connsiteY3" fmla="*/ 0 h 6857999"/>
              <a:gd name="connsiteX4" fmla="*/ 5187609 w 5438621"/>
              <a:gd name="connsiteY4" fmla="*/ 0 h 6857999"/>
              <a:gd name="connsiteX5" fmla="*/ 5438621 w 5438621"/>
              <a:gd name="connsiteY5" fmla="*/ 0 h 6857999"/>
              <a:gd name="connsiteX6" fmla="*/ 5438621 w 5438621"/>
              <a:gd name="connsiteY6" fmla="*/ 6857999 h 6857999"/>
              <a:gd name="connsiteX7" fmla="*/ 4802807 w 5438621"/>
              <a:gd name="connsiteY7" fmla="*/ 6857999 h 6857999"/>
              <a:gd name="connsiteX8" fmla="*/ 4537195 w 5438621"/>
              <a:gd name="connsiteY8" fmla="*/ 6857999 h 6857999"/>
              <a:gd name="connsiteX9" fmla="*/ 1182808 w 5438621"/>
              <a:gd name="connsiteY9" fmla="*/ 6857999 h 6857999"/>
              <a:gd name="connsiteX10" fmla="*/ 1049897 w 5438621"/>
              <a:gd name="connsiteY1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38621" h="6857999">
                <a:moveTo>
                  <a:pt x="0" y="0"/>
                </a:moveTo>
                <a:lnTo>
                  <a:pt x="573774" y="0"/>
                </a:lnTo>
                <a:lnTo>
                  <a:pt x="1182808" y="0"/>
                </a:lnTo>
                <a:lnTo>
                  <a:pt x="4537195" y="0"/>
                </a:lnTo>
                <a:lnTo>
                  <a:pt x="5187609" y="0"/>
                </a:lnTo>
                <a:lnTo>
                  <a:pt x="5438621" y="0"/>
                </a:lnTo>
                <a:lnTo>
                  <a:pt x="5438621" y="6857999"/>
                </a:lnTo>
                <a:lnTo>
                  <a:pt x="4802807" y="6857999"/>
                </a:lnTo>
                <a:lnTo>
                  <a:pt x="4537195" y="6857999"/>
                </a:lnTo>
                <a:lnTo>
                  <a:pt x="1182808" y="6857999"/>
                </a:lnTo>
                <a:lnTo>
                  <a:pt x="1049897" y="6857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E836EB-03CD-4BA5-A751-21D2ACC2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53743" y="3483429"/>
            <a:ext cx="6738258" cy="337457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2721A85-1EA4-4D87-97AB-0BB4AB78F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78143" y="0"/>
            <a:ext cx="860630" cy="6857999"/>
          </a:xfrm>
          <a:prstGeom prst="line">
            <a:avLst/>
          </a:prstGeom>
          <a:ln w="15875" cap="sq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27691EB-14CF-4237-B5EB-C94B92677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49404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CC5A1FD-3BE0-C047-9B37-13BFFC745E8D}"/>
              </a:ext>
            </a:extLst>
          </p:cNvPr>
          <p:cNvSpPr txBox="1"/>
          <p:nvPr/>
        </p:nvSpPr>
        <p:spPr>
          <a:xfrm>
            <a:off x="813671" y="1181663"/>
            <a:ext cx="6098208" cy="4878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000" b="1" kern="100" dirty="0">
                <a:solidFill>
                  <a:srgbClr val="95C121"/>
                </a:solidFill>
                <a:effectLst/>
                <a:latin typeface="Trebuchet MS" panose="020B0603020202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Chi può </a:t>
            </a:r>
            <a:r>
              <a:rPr lang="it-IT" sz="2000" b="1" kern="100" dirty="0">
                <a:solidFill>
                  <a:srgbClr val="174090"/>
                </a:solidFill>
                <a:effectLst/>
                <a:latin typeface="Trebuchet MS" panose="020B0603020202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beneficiarne?</a:t>
            </a:r>
            <a:br>
              <a:rPr lang="it-IT" kern="100" dirty="0">
                <a:effectLst/>
                <a:latin typeface="Trebuchet MS" panose="020B0603020202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endParaRPr lang="it-IT" kern="100" dirty="0">
              <a:effectLst/>
              <a:latin typeface="Trebuchet MS" panose="020B0603020202020204" pitchFamily="34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kern="100" dirty="0">
                <a:effectLst/>
                <a:latin typeface="Trebuchet MS" panose="020B0603020202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Tutti gli Iscritti e i loro </a:t>
            </a:r>
            <a:r>
              <a:rPr lang="it-IT" b="1" kern="100" dirty="0">
                <a:solidFill>
                  <a:srgbClr val="174090"/>
                </a:solidFill>
                <a:latin typeface="Trebuchet MS" panose="020B0603020202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familiari di primo grado (figli, genitori)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it-IT" sz="1200" b="1" kern="100" dirty="0">
              <a:solidFill>
                <a:srgbClr val="174090"/>
              </a:solidFill>
              <a:effectLst/>
              <a:latin typeface="Trebuchet MS" panose="020B0603020202020204" pitchFamily="34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it-IT" sz="1200" kern="100" dirty="0">
              <a:effectLst/>
              <a:latin typeface="Trebuchet MS" panose="020B0603020202020204" pitchFamily="34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tabLst>
                <a:tab pos="408940" algn="l"/>
              </a:tabLst>
            </a:pPr>
            <a:r>
              <a:rPr lang="it-IT" sz="2000" b="1" kern="100" dirty="0">
                <a:solidFill>
                  <a:srgbClr val="95C121"/>
                </a:solidFill>
                <a:effectLst/>
                <a:latin typeface="Trebuchet MS" panose="020B0603020202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Quali vantaggi </a:t>
            </a:r>
            <a:r>
              <a:rPr lang="it-IT" sz="2000" b="1" kern="100" dirty="0">
                <a:solidFill>
                  <a:srgbClr val="174090"/>
                </a:solidFill>
                <a:effectLst/>
                <a:latin typeface="Trebuchet MS" panose="020B0603020202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offre?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408940" algn="l"/>
              </a:tabLst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sconto del 30% sull'acquisto di protesi acustiche </a:t>
            </a:r>
            <a:r>
              <a:rPr lang="it-IT" b="1" kern="100" dirty="0" err="1">
                <a:solidFill>
                  <a:srgbClr val="95C121"/>
                </a:solidFill>
                <a:effectLst/>
                <a:latin typeface="Trebuchet MS" panose="020B0603020202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AudioNova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408940" algn="l"/>
              </a:tabLst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esame audiometrico completo annuale gratuito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408940" algn="l"/>
              </a:tabLst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apparecchio sostitutivo in caso di manutenzione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408940" algn="l"/>
              </a:tabLst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servizio di assistenza gratuito garantito</a:t>
            </a:r>
            <a:endParaRPr lang="it-IT" b="1" kern="100" dirty="0">
              <a:solidFill>
                <a:srgbClr val="95C121"/>
              </a:solidFill>
              <a:latin typeface="Trebuchet MS" panose="020B0603020202020204" pitchFamily="34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it-IT" kern="1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 </a:t>
            </a:r>
            <a:endParaRPr lang="it-IT" sz="1200" kern="1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D6FA34B-4248-8B65-A939-3C60598BCFF6}"/>
              </a:ext>
            </a:extLst>
          </p:cNvPr>
          <p:cNvSpPr txBox="1"/>
          <p:nvPr/>
        </p:nvSpPr>
        <p:spPr>
          <a:xfrm>
            <a:off x="7168580" y="2461881"/>
            <a:ext cx="4551018" cy="1329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it-IT" sz="3600" b="1" kern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Come funziona la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it-IT" sz="3600" b="1" kern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Convenzione?</a:t>
            </a:r>
            <a:endParaRPr lang="it-IT" sz="1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E969F4-8FEA-24AD-7710-CB287DCA2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69" y="6473919"/>
            <a:ext cx="1658256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11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CACC86-1C09-838A-C1BB-715A9E890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687C0D2-2DAD-BE8A-EEBC-80C89DF24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7AAEAED2-C3F9-F260-E32B-D13CB4106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F158185-C9D1-17F7-C440-EB4177BF6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3379" y="-1"/>
            <a:ext cx="5438621" cy="6857999"/>
          </a:xfrm>
          <a:custGeom>
            <a:avLst/>
            <a:gdLst>
              <a:gd name="connsiteX0" fmla="*/ 0 w 5438621"/>
              <a:gd name="connsiteY0" fmla="*/ 0 h 6857999"/>
              <a:gd name="connsiteX1" fmla="*/ 573774 w 5438621"/>
              <a:gd name="connsiteY1" fmla="*/ 0 h 6857999"/>
              <a:gd name="connsiteX2" fmla="*/ 1182808 w 5438621"/>
              <a:gd name="connsiteY2" fmla="*/ 0 h 6857999"/>
              <a:gd name="connsiteX3" fmla="*/ 4537195 w 5438621"/>
              <a:gd name="connsiteY3" fmla="*/ 0 h 6857999"/>
              <a:gd name="connsiteX4" fmla="*/ 5187609 w 5438621"/>
              <a:gd name="connsiteY4" fmla="*/ 0 h 6857999"/>
              <a:gd name="connsiteX5" fmla="*/ 5438621 w 5438621"/>
              <a:gd name="connsiteY5" fmla="*/ 0 h 6857999"/>
              <a:gd name="connsiteX6" fmla="*/ 5438621 w 5438621"/>
              <a:gd name="connsiteY6" fmla="*/ 6857999 h 6857999"/>
              <a:gd name="connsiteX7" fmla="*/ 4802807 w 5438621"/>
              <a:gd name="connsiteY7" fmla="*/ 6857999 h 6857999"/>
              <a:gd name="connsiteX8" fmla="*/ 4537195 w 5438621"/>
              <a:gd name="connsiteY8" fmla="*/ 6857999 h 6857999"/>
              <a:gd name="connsiteX9" fmla="*/ 1182808 w 5438621"/>
              <a:gd name="connsiteY9" fmla="*/ 6857999 h 6857999"/>
              <a:gd name="connsiteX10" fmla="*/ 1049897 w 5438621"/>
              <a:gd name="connsiteY1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38621" h="6857999">
                <a:moveTo>
                  <a:pt x="0" y="0"/>
                </a:moveTo>
                <a:lnTo>
                  <a:pt x="573774" y="0"/>
                </a:lnTo>
                <a:lnTo>
                  <a:pt x="1182808" y="0"/>
                </a:lnTo>
                <a:lnTo>
                  <a:pt x="4537195" y="0"/>
                </a:lnTo>
                <a:lnTo>
                  <a:pt x="5187609" y="0"/>
                </a:lnTo>
                <a:lnTo>
                  <a:pt x="5438621" y="0"/>
                </a:lnTo>
                <a:lnTo>
                  <a:pt x="5438621" y="6857999"/>
                </a:lnTo>
                <a:lnTo>
                  <a:pt x="4802807" y="6857999"/>
                </a:lnTo>
                <a:lnTo>
                  <a:pt x="4537195" y="6857999"/>
                </a:lnTo>
                <a:lnTo>
                  <a:pt x="1182808" y="6857999"/>
                </a:lnTo>
                <a:lnTo>
                  <a:pt x="1049897" y="6857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AEE1F86-D208-529A-0383-85D9CBB9E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53743" y="3483429"/>
            <a:ext cx="6738258" cy="337457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ED6C6DB-26FE-B7AA-791F-E21F9F31D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78143" y="0"/>
            <a:ext cx="860630" cy="6857999"/>
          </a:xfrm>
          <a:prstGeom prst="line">
            <a:avLst/>
          </a:prstGeom>
          <a:ln w="15875" cap="sq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B7C88FF-398C-2FF4-7133-3FE047AA1853}"/>
              </a:ext>
            </a:extLst>
          </p:cNvPr>
          <p:cNvSpPr txBox="1"/>
          <p:nvPr/>
        </p:nvSpPr>
        <p:spPr>
          <a:xfrm>
            <a:off x="7658418" y="4013201"/>
            <a:ext cx="4777422" cy="1940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400" b="1" dirty="0">
                <a:solidFill>
                  <a:srgbClr val="FFFFFF"/>
                </a:solidFill>
              </a:rPr>
              <a:t>* La </a:t>
            </a:r>
            <a:r>
              <a:rPr lang="en-US" sz="1400" b="1" dirty="0" err="1">
                <a:solidFill>
                  <a:srgbClr val="FFFFFF"/>
                </a:solidFill>
              </a:rPr>
              <a:t>scontistica</a:t>
            </a:r>
            <a:r>
              <a:rPr lang="en-US" sz="1400" b="1" dirty="0">
                <a:solidFill>
                  <a:srgbClr val="FFFFFF"/>
                </a:solidFill>
              </a:rPr>
              <a:t> </a:t>
            </a:r>
            <a:r>
              <a:rPr lang="en-US" sz="1400" b="1" dirty="0" err="1">
                <a:solidFill>
                  <a:srgbClr val="FFFFFF"/>
                </a:solidFill>
              </a:rPr>
              <a:t>indicata</a:t>
            </a:r>
            <a:r>
              <a:rPr lang="en-US" sz="1400" b="1" dirty="0">
                <a:solidFill>
                  <a:srgbClr val="FFFFFF"/>
                </a:solidFill>
              </a:rPr>
              <a:t> è </a:t>
            </a:r>
            <a:r>
              <a:rPr lang="en-US" sz="1400" b="1" dirty="0" err="1">
                <a:solidFill>
                  <a:srgbClr val="FFFFFF"/>
                </a:solidFill>
              </a:rPr>
              <a:t>applicabile</a:t>
            </a:r>
            <a:r>
              <a:rPr lang="en-US" sz="1400" b="1" dirty="0">
                <a:solidFill>
                  <a:srgbClr val="FFFFFF"/>
                </a:solidFill>
              </a:rPr>
              <a:t> </a:t>
            </a:r>
            <a:r>
              <a:rPr lang="en-US" sz="1400" b="1" dirty="0" err="1">
                <a:solidFill>
                  <a:srgbClr val="FFFFFF"/>
                </a:solidFill>
              </a:rPr>
              <a:t>su</a:t>
            </a:r>
            <a:r>
              <a:rPr lang="en-US" sz="1400" b="1" dirty="0">
                <a:solidFill>
                  <a:srgbClr val="FFFFFF"/>
                </a:solidFill>
              </a:rPr>
              <a:t> tutte le </a:t>
            </a:r>
            <a:r>
              <a:rPr lang="en-US" sz="1400" b="1" dirty="0" err="1">
                <a:solidFill>
                  <a:srgbClr val="FFFFFF"/>
                </a:solidFill>
              </a:rPr>
              <a:t>protesi</a:t>
            </a:r>
            <a:r>
              <a:rPr lang="en-US" sz="1400" b="1" dirty="0">
                <a:solidFill>
                  <a:srgbClr val="FFFFFF"/>
                </a:solidFill>
              </a:rPr>
              <a:t> </a:t>
            </a:r>
            <a:r>
              <a:rPr lang="en-US" sz="1400" b="1" dirty="0" err="1">
                <a:solidFill>
                  <a:srgbClr val="FFFFFF"/>
                </a:solidFill>
              </a:rPr>
              <a:t>acustiche</a:t>
            </a:r>
            <a:r>
              <a:rPr lang="en-US" sz="1400" b="1" dirty="0">
                <a:solidFill>
                  <a:srgbClr val="FFFFFF"/>
                </a:solidFill>
              </a:rPr>
              <a:t> </a:t>
            </a:r>
            <a:r>
              <a:rPr lang="en-US" sz="1400" b="1" dirty="0" err="1">
                <a:solidFill>
                  <a:srgbClr val="FFFFFF"/>
                </a:solidFill>
              </a:rPr>
              <a:t>AudioNova</a:t>
            </a:r>
            <a:r>
              <a:rPr lang="en-US" sz="1400" b="1" dirty="0">
                <a:solidFill>
                  <a:srgbClr val="FFFFFF"/>
                </a:solidFill>
              </a:rPr>
              <a:t>, </a:t>
            </a:r>
            <a:r>
              <a:rPr lang="en-US" sz="1400" b="1" dirty="0" err="1">
                <a:solidFill>
                  <a:srgbClr val="FFFFFF"/>
                </a:solidFill>
              </a:rPr>
              <a:t>fatta</a:t>
            </a:r>
            <a:r>
              <a:rPr lang="en-US" sz="1400" b="1" dirty="0">
                <a:solidFill>
                  <a:srgbClr val="FFFFFF"/>
                </a:solidFill>
              </a:rPr>
              <a:t> </a:t>
            </a:r>
            <a:r>
              <a:rPr lang="en-US" sz="1400" b="1" dirty="0" err="1">
                <a:solidFill>
                  <a:srgbClr val="FFFFFF"/>
                </a:solidFill>
              </a:rPr>
              <a:t>eccezione</a:t>
            </a:r>
            <a:r>
              <a:rPr lang="en-US" sz="1400" b="1" dirty="0">
                <a:solidFill>
                  <a:srgbClr val="FFFFFF"/>
                </a:solidFill>
              </a:rPr>
              <a:t> per </a:t>
            </a:r>
            <a:r>
              <a:rPr lang="en-US" sz="1400" b="1" dirty="0" err="1">
                <a:solidFill>
                  <a:srgbClr val="FFFFFF"/>
                </a:solidFill>
              </a:rPr>
              <a:t>i</a:t>
            </a:r>
            <a:r>
              <a:rPr lang="en-US" sz="1400" b="1" dirty="0">
                <a:solidFill>
                  <a:srgbClr val="FFFFFF"/>
                </a:solidFill>
              </a:rPr>
              <a:t> </a:t>
            </a:r>
            <a:r>
              <a:rPr lang="en-US" sz="1400" b="1" dirty="0" err="1">
                <a:solidFill>
                  <a:srgbClr val="FFFFFF"/>
                </a:solidFill>
              </a:rPr>
              <a:t>modelli</a:t>
            </a:r>
            <a:r>
              <a:rPr lang="en-US" sz="1400" b="1" dirty="0">
                <a:solidFill>
                  <a:srgbClr val="FFFFFF"/>
                </a:solidFill>
              </a:rPr>
              <a:t> </a:t>
            </a:r>
            <a:r>
              <a:rPr lang="en-US" sz="1400" b="1" dirty="0">
                <a:solidFill>
                  <a:srgbClr val="174090"/>
                </a:solidFill>
              </a:rPr>
              <a:t>BASE e ENTRATA</a:t>
            </a: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8654A652-DD81-538A-6A15-A1D21BCD4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49404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C0E68AC-B728-CF82-423E-7628710C0491}"/>
              </a:ext>
            </a:extLst>
          </p:cNvPr>
          <p:cNvSpPr txBox="1"/>
          <p:nvPr/>
        </p:nvSpPr>
        <p:spPr>
          <a:xfrm>
            <a:off x="617553" y="435305"/>
            <a:ext cx="6098208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it-IT" sz="1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tabLst>
                <a:tab pos="408940" algn="l"/>
                <a:tab pos="457200" algn="l"/>
              </a:tabLst>
            </a:pPr>
            <a:r>
              <a:rPr lang="it-IT" sz="2400" b="1" kern="100" dirty="0">
                <a:solidFill>
                  <a:srgbClr val="95C12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Come </a:t>
            </a:r>
            <a:r>
              <a:rPr lang="it-IT" sz="2400" b="1" kern="100" dirty="0">
                <a:solidFill>
                  <a:srgbClr val="17409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aderire?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tabLst>
                <a:tab pos="408940" algn="l"/>
                <a:tab pos="457200" algn="l"/>
              </a:tabLst>
            </a:pPr>
            <a:endParaRPr lang="it-IT" sz="2000" b="1" kern="100" dirty="0">
              <a:solidFill>
                <a:srgbClr val="17409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95C121"/>
              </a:buClr>
              <a:buSzPct val="80000"/>
              <a:buFont typeface="Wingdings 3" panose="05040102010807070707" pitchFamily="18" charset="2"/>
              <a:buChar char="u"/>
              <a:tabLst>
                <a:tab pos="408940" algn="l"/>
              </a:tabLst>
            </a:pPr>
            <a:r>
              <a:rPr lang="it-IT" b="1" dirty="0">
                <a:solidFill>
                  <a:srgbClr val="174090"/>
                </a:solidFill>
              </a:rPr>
              <a:t>Verifica</a:t>
            </a:r>
            <a:r>
              <a:rPr lang="it-IT" dirty="0"/>
              <a:t> sul sito </a:t>
            </a:r>
            <a:r>
              <a:rPr lang="it-IT" b="1" kern="100" dirty="0" err="1">
                <a:solidFill>
                  <a:srgbClr val="95C12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AudioNova</a:t>
            </a:r>
            <a:r>
              <a:rPr lang="it-IT" b="1" kern="100" dirty="0">
                <a:solidFill>
                  <a:srgbClr val="95C12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dirty="0"/>
              <a:t>il centro vicino a casa tua</a:t>
            </a:r>
            <a:br>
              <a:rPr lang="it-IT" kern="100" dirty="0">
                <a:cs typeface="Times New Roman" panose="02020603050405020304" pitchFamily="18" charset="0"/>
              </a:rPr>
            </a:br>
            <a:r>
              <a:rPr lang="en-US" dirty="0">
                <a:hlinkClick r:id="rId3"/>
              </a:rPr>
              <a:t>https://centri.audionovaitalia.it/cerca/centri.html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95C121"/>
              </a:buClr>
              <a:buSzPct val="80000"/>
              <a:buFont typeface="Wingdings 3" panose="05040102010807070707" pitchFamily="18" charset="2"/>
              <a:buChar char="u"/>
              <a:tabLst>
                <a:tab pos="408940" algn="l"/>
              </a:tabLst>
            </a:pPr>
            <a:r>
              <a:rPr lang="en-US" b="1" dirty="0" err="1">
                <a:solidFill>
                  <a:srgbClr val="174090"/>
                </a:solidFill>
              </a:rPr>
              <a:t>Chiama</a:t>
            </a:r>
            <a:r>
              <a:rPr lang="en-US" dirty="0"/>
              <a:t>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 numero verde </a:t>
            </a:r>
            <a:r>
              <a:rPr lang="en-US" sz="2400" b="1" i="1" dirty="0"/>
              <a:t>800189661</a:t>
            </a:r>
            <a:endParaRPr lang="it-IT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600"/>
              </a:spcBef>
              <a:buClr>
                <a:srgbClr val="95C121"/>
              </a:buClr>
              <a:tabLst>
                <a:tab pos="408940" algn="l"/>
                <a:tab pos="457200" algn="l"/>
              </a:tabLst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conferma di essere un iscritto </a:t>
            </a:r>
          </a:p>
          <a:p>
            <a:pPr lvl="1">
              <a:spcBef>
                <a:spcPts val="600"/>
              </a:spcBef>
              <a:buClr>
                <a:srgbClr val="95C121"/>
              </a:buClr>
              <a:tabLst>
                <a:tab pos="408940" algn="l"/>
                <a:tab pos="457200" algn="l"/>
              </a:tabLst>
            </a:pPr>
            <a:r>
              <a:rPr lang="it-IT" kern="100" dirty="0">
                <a:ea typeface="Aptos" panose="020B0004020202020204" pitchFamily="34" charset="0"/>
                <a:cs typeface="Times New Roman" panose="02020603050405020304" pitchFamily="18" charset="0"/>
              </a:rPr>
              <a:t>Prenota un </a:t>
            </a:r>
            <a:r>
              <a:rPr lang="it-IT" b="1" kern="100" dirty="0">
                <a:solidFill>
                  <a:srgbClr val="17409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appuntamento con un </a:t>
            </a:r>
            <a:r>
              <a:rPr lang="it-IT" b="1" kern="100" dirty="0">
                <a:solidFill>
                  <a:srgbClr val="95C12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Audioprotesista</a:t>
            </a:r>
            <a:r>
              <a:rPr lang="it-IT" b="1" kern="100" dirty="0">
                <a:solidFill>
                  <a:srgbClr val="17409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b="1" kern="100" dirty="0" err="1">
                <a:solidFill>
                  <a:srgbClr val="95C12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AudioNova</a:t>
            </a:r>
            <a:r>
              <a:rPr lang="it-IT" kern="100" dirty="0">
                <a:solidFill>
                  <a:srgbClr val="95C12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>
                <a:ea typeface="Aptos" panose="020B0004020202020204" pitchFamily="34" charset="0"/>
                <a:cs typeface="Times New Roman" panose="02020603050405020304" pitchFamily="18" charset="0"/>
              </a:rPr>
              <a:t>presso uno degli oltre </a:t>
            </a:r>
            <a:r>
              <a:rPr lang="it-IT" b="1" kern="100" dirty="0">
                <a:solidFill>
                  <a:srgbClr val="95C12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200 </a:t>
            </a:r>
            <a:r>
              <a:rPr lang="it-IT" kern="100" dirty="0">
                <a:ea typeface="Aptos" panose="020B0004020202020204" pitchFamily="34" charset="0"/>
                <a:cs typeface="Times New Roman" panose="02020603050405020304" pitchFamily="18" charset="0"/>
              </a:rPr>
              <a:t>punti vendita sul territorio italiano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95C121"/>
              </a:buClr>
              <a:buSzPct val="80000"/>
              <a:tabLst>
                <a:tab pos="408940" algn="l"/>
              </a:tabLst>
            </a:pPr>
            <a:endParaRPr lang="it-IT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rgbClr val="95C121"/>
              </a:buClr>
              <a:buSzPct val="80000"/>
              <a:buFont typeface="Wingdings 3" panose="05040102010807070707" pitchFamily="18" charset="2"/>
              <a:buChar char="u"/>
              <a:tabLst>
                <a:tab pos="408940" algn="l"/>
              </a:tabLst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Acquista la tua protesi acustica con il </a:t>
            </a:r>
          </a:p>
          <a:p>
            <a:pPr lvl="2">
              <a:spcBef>
                <a:spcPts val="600"/>
              </a:spcBef>
              <a:buClr>
                <a:srgbClr val="95C121"/>
              </a:buClr>
            </a:pPr>
            <a:r>
              <a:rPr lang="it-IT" sz="2800" b="1" kern="100" dirty="0">
                <a:solidFill>
                  <a:srgbClr val="95C12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3</a:t>
            </a:r>
            <a:r>
              <a:rPr lang="it-IT" sz="2800" b="1" kern="100" dirty="0">
                <a:solidFill>
                  <a:srgbClr val="95C12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0% di sconto</a:t>
            </a:r>
            <a:r>
              <a:rPr lang="it-IT" sz="2000" b="1" kern="100" dirty="0">
                <a:solidFill>
                  <a:srgbClr val="95C12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*</a:t>
            </a:r>
            <a:endParaRPr lang="it-IT" sz="2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E171A5-5BD0-6C57-A3D7-C13C4116A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69" y="6473919"/>
            <a:ext cx="1658256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48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EA24CFC-0A19-FD34-06BB-95145A0D2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386" y="823603"/>
            <a:ext cx="3300646" cy="4463889"/>
          </a:xfrm>
        </p:spPr>
        <p:txBody>
          <a:bodyPr anchor="ctr">
            <a:normAutofit/>
          </a:bodyPr>
          <a:lstStyle/>
          <a:p>
            <a:r>
              <a:rPr lang="it-IT" sz="2400" dirty="0"/>
              <a:t>Chi è </a:t>
            </a:r>
            <a:br>
              <a:rPr lang="it-IT" sz="2800" dirty="0"/>
            </a:br>
            <a:r>
              <a:rPr lang="it-IT" sz="2400" dirty="0"/>
              <a:t>e cosa può fare per me</a:t>
            </a:r>
            <a:endParaRPr lang="it-IT" sz="28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48B11D-B6AA-BD23-0FF8-769FB9547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0661" y="139148"/>
            <a:ext cx="6613864" cy="6507644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it-IT" b="1" dirty="0" err="1">
                <a:solidFill>
                  <a:srgbClr val="95C121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AudioNova</a:t>
            </a:r>
            <a:r>
              <a:rPr lang="it-IT" dirty="0">
                <a:ea typeface="Roboto Light" panose="02000000000000000000" pitchFamily="2" charset="0"/>
                <a:cs typeface="Roboto Light" panose="02000000000000000000" pitchFamily="2" charset="0"/>
              </a:rPr>
              <a:t>  fa parte del </a:t>
            </a:r>
            <a:r>
              <a:rPr lang="it-IT" b="1" dirty="0">
                <a:solidFill>
                  <a:srgbClr val="95C121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Gruppo </a:t>
            </a:r>
            <a:r>
              <a:rPr lang="it-IT" b="1" dirty="0" err="1">
                <a:solidFill>
                  <a:srgbClr val="95C121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Sonova</a:t>
            </a:r>
            <a:r>
              <a:rPr lang="it-IT" dirty="0">
                <a:ea typeface="Roboto Light" panose="02000000000000000000" pitchFamily="2" charset="0"/>
                <a:cs typeface="Roboto Light" panose="02000000000000000000" pitchFamily="2" charset="0"/>
              </a:rPr>
              <a:t>, leader della produzione e commercializzazione di apparecchi acustici.</a:t>
            </a:r>
          </a:p>
          <a:p>
            <a:pPr marL="0" indent="0">
              <a:buNone/>
            </a:pPr>
            <a:r>
              <a:rPr lang="it-IT" dirty="0">
                <a:ea typeface="Roboto Light" panose="02000000000000000000" pitchFamily="2" charset="0"/>
                <a:cs typeface="Roboto Light" panose="02000000000000000000" pitchFamily="2" charset="0"/>
              </a:rPr>
              <a:t>È una delle principali realtà nel settore del benessere uditivo per numero di </a:t>
            </a:r>
            <a:r>
              <a:rPr lang="it-IT" b="1" dirty="0">
                <a:solidFill>
                  <a:srgbClr val="95C121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centri acustici di eccellenza di proprietà</a:t>
            </a:r>
            <a:r>
              <a:rPr lang="it-IT" dirty="0">
                <a:solidFill>
                  <a:srgbClr val="95C121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dirty="0">
                <a:ea typeface="Roboto Light" panose="02000000000000000000" pitchFamily="2" charset="0"/>
                <a:cs typeface="Roboto Light" panose="02000000000000000000" pitchFamily="2" charset="0"/>
              </a:rPr>
              <a:t>e per numero di personale tecnico audioprotesista dipendente, a garanzia dell’applicazione rigorosa ed uniforme dei migliori standard qualitativi</a:t>
            </a:r>
          </a:p>
          <a:p>
            <a:pPr marL="0" indent="0">
              <a:buNone/>
            </a:pPr>
            <a:r>
              <a:rPr lang="it-IT" dirty="0">
                <a:ea typeface="Roboto Light" panose="02000000000000000000" pitchFamily="2" charset="0"/>
                <a:cs typeface="Roboto Light" panose="02000000000000000000" pitchFamily="2" charset="0"/>
              </a:rPr>
              <a:t>Il percorso riabilitativo non si ferma alla vendita dell’apparecchio acustico, ma include una serie di </a:t>
            </a:r>
            <a:r>
              <a:rPr lang="it-IT" b="1" dirty="0">
                <a:solidFill>
                  <a:srgbClr val="95C121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servizi connessi </a:t>
            </a:r>
            <a:r>
              <a:rPr lang="it-IT" i="1" dirty="0" err="1">
                <a:ea typeface="Roboto Light" panose="02000000000000000000" pitchFamily="2" charset="0"/>
                <a:cs typeface="Roboto Light" panose="02000000000000000000" pitchFamily="2" charset="0"/>
              </a:rPr>
              <a:t>pre</a:t>
            </a:r>
            <a:r>
              <a:rPr lang="it-IT" dirty="0">
                <a:ea typeface="Roboto Light" panose="02000000000000000000" pitchFamily="2" charset="0"/>
                <a:cs typeface="Roboto Light" panose="02000000000000000000" pitchFamily="2" charset="0"/>
              </a:rPr>
              <a:t> e </a:t>
            </a:r>
            <a:r>
              <a:rPr lang="it-IT" i="1" dirty="0">
                <a:ea typeface="Roboto Light" panose="02000000000000000000" pitchFamily="2" charset="0"/>
                <a:cs typeface="Roboto Light" panose="02000000000000000000" pitchFamily="2" charset="0"/>
              </a:rPr>
              <a:t>post</a:t>
            </a:r>
            <a:r>
              <a:rPr lang="it-IT" dirty="0">
                <a:ea typeface="Roboto Light" panose="02000000000000000000" pitchFamily="2" charset="0"/>
                <a:cs typeface="Roboto Light" panose="02000000000000000000" pitchFamily="2" charset="0"/>
              </a:rPr>
              <a:t> vendita.</a:t>
            </a:r>
          </a:p>
          <a:p>
            <a:pPr marL="0" indent="0">
              <a:buNone/>
            </a:pPr>
            <a:endParaRPr lang="it-IT" sz="1200" dirty="0"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it-IT" sz="1500" b="1" dirty="0">
                <a:solidFill>
                  <a:srgbClr val="95C121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Servizi precedenti all’acquisto </a:t>
            </a:r>
          </a:p>
          <a:p>
            <a:pPr marL="400050" lvl="1" indent="0">
              <a:spcBef>
                <a:spcPts val="0"/>
              </a:spcBef>
              <a:buNone/>
            </a:pPr>
            <a:endParaRPr lang="it-IT" sz="1500" b="1" dirty="0">
              <a:solidFill>
                <a:srgbClr val="95C121"/>
              </a:solidFill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lvl="1">
              <a:spcBef>
                <a:spcPts val="0"/>
              </a:spcBef>
            </a:pPr>
            <a:r>
              <a:rPr lang="it-IT" sz="1500" dirty="0">
                <a:ea typeface="Roboto Light" panose="02000000000000000000" pitchFamily="2" charset="0"/>
                <a:cs typeface="Roboto Light" panose="02000000000000000000" pitchFamily="2" charset="0"/>
              </a:rPr>
              <a:t>Visita iniziale con test dell’udito </a:t>
            </a:r>
          </a:p>
          <a:p>
            <a:pPr lvl="1">
              <a:spcBef>
                <a:spcPts val="0"/>
              </a:spcBef>
            </a:pPr>
            <a:r>
              <a:rPr lang="it-IT" sz="1500" dirty="0">
                <a:ea typeface="Roboto Light" panose="02000000000000000000" pitchFamily="2" charset="0"/>
                <a:cs typeface="Roboto Light" panose="02000000000000000000" pitchFamily="2" charset="0"/>
              </a:rPr>
              <a:t>Appuntamento  di  consulenza </a:t>
            </a:r>
          </a:p>
          <a:p>
            <a:pPr lvl="1">
              <a:spcBef>
                <a:spcPts val="0"/>
              </a:spcBef>
            </a:pPr>
            <a:r>
              <a:rPr lang="it-IT" sz="1500" dirty="0">
                <a:ea typeface="Roboto Light" panose="02000000000000000000" pitchFamily="2" charset="0"/>
                <a:cs typeface="Roboto Light" panose="02000000000000000000" pitchFamily="2" charset="0"/>
              </a:rPr>
              <a:t>Consegna dei dispositivi acustici “Free Trial” </a:t>
            </a:r>
          </a:p>
          <a:p>
            <a:pPr marL="400050" lvl="1" indent="0">
              <a:spcBef>
                <a:spcPts val="0"/>
              </a:spcBef>
              <a:buNone/>
            </a:pPr>
            <a:endParaRPr lang="it-IT" sz="1500" i="1" dirty="0"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it-IT" sz="1300" i="1" dirty="0">
                <a:ea typeface="Roboto Light" panose="02000000000000000000" pitchFamily="2" charset="0"/>
                <a:cs typeface="Roboto Light" panose="02000000000000000000" pitchFamily="2" charset="0"/>
              </a:rPr>
              <a:t>Nel caso in cui, in esito al percorso sopra illustrato, decida di non acquistare l’apparecchio acustico individuato come adatto alle tue esigenze, </a:t>
            </a:r>
            <a:r>
              <a:rPr lang="it-IT" sz="1300" b="1" i="1" dirty="0">
                <a:ea typeface="Roboto Light" panose="02000000000000000000" pitchFamily="2" charset="0"/>
                <a:cs typeface="Roboto Light" panose="02000000000000000000" pitchFamily="2" charset="0"/>
              </a:rPr>
              <a:t>nessun costo </a:t>
            </a:r>
            <a:r>
              <a:rPr lang="it-IT" sz="1300" i="1" dirty="0">
                <a:ea typeface="Roboto Light" panose="02000000000000000000" pitchFamily="2" charset="0"/>
                <a:cs typeface="Roboto Light" panose="02000000000000000000" pitchFamily="2" charset="0"/>
              </a:rPr>
              <a:t>ti sarà addebitato per i suddetti servizi </a:t>
            </a:r>
          </a:p>
          <a:p>
            <a:pPr marL="400050" lvl="1" indent="0">
              <a:spcBef>
                <a:spcPts val="0"/>
              </a:spcBef>
              <a:buNone/>
            </a:pPr>
            <a:endParaRPr lang="it-IT" sz="1500" b="1" dirty="0">
              <a:solidFill>
                <a:srgbClr val="95C121"/>
              </a:solidFill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it-IT" sz="1500" b="1" dirty="0">
                <a:solidFill>
                  <a:srgbClr val="95C121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Servizi successivi all’acquisto (inclusi nel prezzo) </a:t>
            </a:r>
          </a:p>
          <a:p>
            <a:pPr marL="400050" lvl="1" indent="0">
              <a:spcBef>
                <a:spcPts val="0"/>
              </a:spcBef>
              <a:buNone/>
            </a:pPr>
            <a:endParaRPr lang="it-IT" sz="1500" b="1" dirty="0">
              <a:solidFill>
                <a:srgbClr val="95C121"/>
              </a:solidFill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lvl="1">
              <a:spcBef>
                <a:spcPts val="0"/>
              </a:spcBef>
            </a:pPr>
            <a:r>
              <a:rPr lang="it-IT" sz="1500" dirty="0">
                <a:ea typeface="Roboto Light" panose="02000000000000000000" pitchFamily="2" charset="0"/>
                <a:cs typeface="Roboto Light" panose="02000000000000000000" pitchFamily="2" charset="0"/>
              </a:rPr>
              <a:t>Consegna degli apparecchi acustici definitivi</a:t>
            </a:r>
          </a:p>
          <a:p>
            <a:pPr lvl="1">
              <a:spcBef>
                <a:spcPts val="0"/>
              </a:spcBef>
            </a:pPr>
            <a:r>
              <a:rPr lang="it-IT" sz="1500" dirty="0">
                <a:ea typeface="Roboto Light" panose="02000000000000000000" pitchFamily="2" charset="0"/>
                <a:cs typeface="Roboto Light" panose="02000000000000000000" pitchFamily="2" charset="0"/>
              </a:rPr>
              <a:t>Controlli programmati </a:t>
            </a:r>
          </a:p>
          <a:p>
            <a:pPr lvl="1">
              <a:spcBef>
                <a:spcPts val="0"/>
              </a:spcBef>
            </a:pPr>
            <a:r>
              <a:rPr lang="it-IT" sz="1500" dirty="0">
                <a:ea typeface="Roboto Light" panose="02000000000000000000" pitchFamily="2" charset="0"/>
                <a:cs typeface="Roboto Light" panose="02000000000000000000" pitchFamily="2" charset="0"/>
              </a:rPr>
              <a:t>Appuntamento di regolazione</a:t>
            </a:r>
          </a:p>
          <a:p>
            <a:pPr lvl="1">
              <a:spcBef>
                <a:spcPts val="0"/>
              </a:spcBef>
            </a:pPr>
            <a:r>
              <a:rPr lang="it-IT" sz="1500" dirty="0">
                <a:ea typeface="Roboto Light" panose="02000000000000000000" pitchFamily="2" charset="0"/>
                <a:cs typeface="Roboto Light" panose="02000000000000000000" pitchFamily="2" charset="0"/>
              </a:rPr>
              <a:t>Servizio di manutenzione ordinaria e straordinaria </a:t>
            </a:r>
          </a:p>
          <a:p>
            <a:pPr lvl="1">
              <a:spcBef>
                <a:spcPts val="0"/>
              </a:spcBef>
            </a:pPr>
            <a:r>
              <a:rPr lang="it-IT" sz="1500" dirty="0">
                <a:ea typeface="Roboto Light" panose="02000000000000000000" pitchFamily="2" charset="0"/>
                <a:cs typeface="Roboto Light" panose="02000000000000000000" pitchFamily="2" charset="0"/>
              </a:rPr>
              <a:t>Servizio di informazioni</a:t>
            </a:r>
          </a:p>
          <a:p>
            <a:endParaRPr lang="it-IT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2E16B1-44A8-1D92-49FE-8299358A9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69" y="6473919"/>
            <a:ext cx="1658256" cy="384081"/>
          </a:xfrm>
          <a:prstGeom prst="rect">
            <a:avLst/>
          </a:prstGeom>
        </p:spPr>
      </p:pic>
      <p:pic>
        <p:nvPicPr>
          <p:cNvPr id="5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A306EC1-AABB-0FAC-8BF1-B61263C91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68" y="2491993"/>
            <a:ext cx="1931659" cy="449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7216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5" name="Straight Connector 38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9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51" name="Isosceles Triangle 42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52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53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54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55" name="Isosceles Triangle 46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56" name="Isosceles Triangle 4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D78DD75C-3027-D6CF-A702-1775AD42F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816638"/>
            <a:ext cx="3367359" cy="52247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b="1" dirty="0">
                <a:effectLst/>
              </a:rPr>
              <a:t>Lo </a:t>
            </a:r>
            <a:r>
              <a:rPr lang="en-US" sz="3600" b="1" dirty="0" err="1">
                <a:effectLst/>
              </a:rPr>
              <a:t>sapevi</a:t>
            </a:r>
            <a:r>
              <a:rPr lang="en-US" sz="3600" b="1" dirty="0">
                <a:effectLst/>
              </a:rPr>
              <a:t> </a:t>
            </a:r>
            <a:r>
              <a:rPr lang="en-US" sz="3600" b="1" dirty="0" err="1">
                <a:effectLst/>
              </a:rPr>
              <a:t>che</a:t>
            </a:r>
            <a:r>
              <a:rPr lang="en-US" sz="3600" b="1" dirty="0">
                <a:effectLst/>
              </a:rPr>
              <a:t>…</a:t>
            </a:r>
            <a:endParaRPr lang="en-US" sz="36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6878731-6396-8F9D-0D10-3BF4039C8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1804" y="126123"/>
            <a:ext cx="6836098" cy="67137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404040"/>
                </a:solidFill>
                <a:effectLst/>
              </a:rPr>
              <a:t>L'</a:t>
            </a:r>
            <a:r>
              <a:rPr lang="en-US" b="1" dirty="0">
                <a:solidFill>
                  <a:srgbClr val="174090"/>
                </a:solidFill>
                <a:effectLst/>
              </a:rPr>
              <a:t>ipoacusia non </a:t>
            </a:r>
            <a:r>
              <a:rPr lang="en-US" b="1" dirty="0" err="1">
                <a:solidFill>
                  <a:srgbClr val="174090"/>
                </a:solidFill>
                <a:effectLst/>
              </a:rPr>
              <a:t>trattata</a:t>
            </a:r>
            <a:r>
              <a:rPr lang="en-US" dirty="0">
                <a:solidFill>
                  <a:srgbClr val="17409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riversa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i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suoi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effetti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su</a:t>
            </a:r>
            <a:r>
              <a:rPr lang="en-US" dirty="0">
                <a:solidFill>
                  <a:srgbClr val="404040"/>
                </a:solidFill>
                <a:effectLst/>
              </a:rPr>
              <a:t>  </a:t>
            </a:r>
          </a:p>
          <a:p>
            <a:pPr lvl="1" algn="l">
              <a:lnSpc>
                <a:spcPct val="90000"/>
              </a:lnSpc>
            </a:pPr>
            <a:r>
              <a:rPr lang="en-US" sz="1800" b="1" dirty="0" err="1">
                <a:solidFill>
                  <a:srgbClr val="95C121"/>
                </a:solidFill>
              </a:rPr>
              <a:t>Q</a:t>
            </a:r>
            <a:r>
              <a:rPr lang="en-US" sz="1800" b="1" dirty="0" err="1">
                <a:solidFill>
                  <a:srgbClr val="95C121"/>
                </a:solidFill>
                <a:effectLst/>
              </a:rPr>
              <a:t>ualità</a:t>
            </a:r>
            <a:r>
              <a:rPr lang="en-US" sz="1800" b="1" dirty="0">
                <a:solidFill>
                  <a:srgbClr val="95C121"/>
                </a:solidFill>
                <a:effectLst/>
              </a:rPr>
              <a:t> </a:t>
            </a:r>
            <a:r>
              <a:rPr lang="en-US" sz="1800" b="1" dirty="0" err="1">
                <a:solidFill>
                  <a:srgbClr val="95C121"/>
                </a:solidFill>
                <a:effectLst/>
              </a:rPr>
              <a:t>della</a:t>
            </a:r>
            <a:r>
              <a:rPr lang="en-US" sz="1800" b="1" dirty="0">
                <a:solidFill>
                  <a:srgbClr val="95C121"/>
                </a:solidFill>
                <a:effectLst/>
              </a:rPr>
              <a:t> vita </a:t>
            </a:r>
            <a:br>
              <a:rPr lang="en-US" sz="1800" b="1" dirty="0">
                <a:solidFill>
                  <a:srgbClr val="404040"/>
                </a:solidFill>
                <a:effectLst/>
              </a:rPr>
            </a:br>
            <a:endParaRPr lang="en-US" sz="1800" b="1" dirty="0">
              <a:solidFill>
                <a:srgbClr val="404040"/>
              </a:solidFill>
              <a:effectLst/>
            </a:endParaRPr>
          </a:p>
          <a:p>
            <a:pPr lvl="1" algn="l">
              <a:lnSpc>
                <a:spcPct val="90000"/>
              </a:lnSpc>
            </a:pPr>
            <a:r>
              <a:rPr lang="en-US" sz="1800" dirty="0" err="1">
                <a:solidFill>
                  <a:srgbClr val="404040"/>
                </a:solidFill>
                <a:effectLst/>
              </a:rPr>
              <a:t>Spesso</a:t>
            </a:r>
            <a:r>
              <a:rPr lang="en-US" sz="1800" dirty="0">
                <a:solidFill>
                  <a:srgbClr val="404040"/>
                </a:solidFill>
                <a:effectLst/>
              </a:rPr>
              <a:t> al </a:t>
            </a:r>
            <a:r>
              <a:rPr lang="en-US" sz="1800" b="1" dirty="0">
                <a:solidFill>
                  <a:srgbClr val="95C121"/>
                </a:solidFill>
                <a:effectLst/>
              </a:rPr>
              <a:t>deficit </a:t>
            </a:r>
            <a:r>
              <a:rPr lang="en-US" sz="1800" b="1" dirty="0" err="1">
                <a:solidFill>
                  <a:srgbClr val="95C121"/>
                </a:solidFill>
                <a:effectLst/>
              </a:rPr>
              <a:t>dell’udito</a:t>
            </a:r>
            <a:r>
              <a:rPr lang="en-US" sz="1800" dirty="0">
                <a:solidFill>
                  <a:srgbClr val="404040"/>
                </a:solidFill>
                <a:effectLst/>
              </a:rPr>
              <a:t>, se non </a:t>
            </a:r>
            <a:r>
              <a:rPr lang="en-US" sz="1800" dirty="0" err="1">
                <a:solidFill>
                  <a:srgbClr val="404040"/>
                </a:solidFill>
                <a:effectLst/>
              </a:rPr>
              <a:t>curato</a:t>
            </a:r>
            <a:r>
              <a:rPr lang="en-US" sz="1800" dirty="0">
                <a:solidFill>
                  <a:srgbClr val="404040"/>
                </a:solidFill>
                <a:effectLst/>
              </a:rPr>
              <a:t>, </a:t>
            </a:r>
            <a:r>
              <a:rPr lang="en-US" sz="1800" dirty="0" err="1">
                <a:solidFill>
                  <a:srgbClr val="404040"/>
                </a:solidFill>
                <a:effectLst/>
              </a:rPr>
              <a:t>susseguono</a:t>
            </a:r>
            <a:r>
              <a:rPr lang="en-US" sz="1800" dirty="0">
                <a:solidFill>
                  <a:srgbClr val="404040"/>
                </a:solidFill>
                <a:effectLst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</a:rPr>
              <a:t>importanti</a:t>
            </a:r>
            <a:r>
              <a:rPr lang="en-US" sz="1800" dirty="0">
                <a:solidFill>
                  <a:srgbClr val="404040"/>
                </a:solidFill>
                <a:effectLst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</a:rPr>
              <a:t>problemi</a:t>
            </a:r>
            <a:r>
              <a:rPr lang="en-US" sz="1800" dirty="0">
                <a:solidFill>
                  <a:srgbClr val="404040"/>
                </a:solidFill>
                <a:effectLst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</a:rPr>
              <a:t>correlati</a:t>
            </a:r>
            <a:r>
              <a:rPr lang="en-US" sz="1800" dirty="0">
                <a:solidFill>
                  <a:srgbClr val="404040"/>
                </a:solidFill>
                <a:effectLst/>
              </a:rPr>
              <a:t>, </a:t>
            </a:r>
            <a:r>
              <a:rPr lang="en-US" sz="1800" dirty="0" err="1">
                <a:solidFill>
                  <a:srgbClr val="404040"/>
                </a:solidFill>
                <a:effectLst/>
              </a:rPr>
              <a:t>che</a:t>
            </a:r>
            <a:r>
              <a:rPr lang="en-US" sz="1800" dirty="0">
                <a:solidFill>
                  <a:srgbClr val="404040"/>
                </a:solidFill>
                <a:effectLst/>
              </a:rPr>
              <a:t> influenzano </a:t>
            </a:r>
            <a:r>
              <a:rPr lang="en-US" sz="1800" dirty="0" err="1">
                <a:solidFill>
                  <a:srgbClr val="404040"/>
                </a:solidFill>
                <a:effectLst/>
              </a:rPr>
              <a:t>negativamente</a:t>
            </a:r>
            <a:r>
              <a:rPr lang="en-US" sz="1800" dirty="0">
                <a:solidFill>
                  <a:srgbClr val="404040"/>
                </a:solidFill>
                <a:effectLst/>
              </a:rPr>
              <a:t> :</a:t>
            </a:r>
          </a:p>
          <a:p>
            <a:pPr marL="742950" lvl="1" indent="-285750" algn="l">
              <a:lnSpc>
                <a:spcPct val="90000"/>
              </a:lnSpc>
              <a:buFont typeface="Wingdings 3" charset="2"/>
              <a:buChar char=""/>
            </a:pPr>
            <a:r>
              <a:rPr lang="en-US" sz="1800" dirty="0">
                <a:solidFill>
                  <a:srgbClr val="404040"/>
                </a:solidFill>
                <a:effectLst/>
              </a:rPr>
              <a:t>le </a:t>
            </a:r>
            <a:r>
              <a:rPr lang="en-US" sz="1800" b="1" dirty="0" err="1">
                <a:solidFill>
                  <a:srgbClr val="174090"/>
                </a:solidFill>
                <a:effectLst/>
              </a:rPr>
              <a:t>relazioni</a:t>
            </a:r>
            <a:endParaRPr lang="en-US" sz="1800" b="1" dirty="0">
              <a:solidFill>
                <a:srgbClr val="174090"/>
              </a:solidFill>
              <a:effectLst/>
            </a:endParaRPr>
          </a:p>
          <a:p>
            <a:pPr marL="742950" lvl="1" indent="-285750" algn="l">
              <a:lnSpc>
                <a:spcPct val="90000"/>
              </a:lnSpc>
              <a:buFont typeface="Wingdings 3" charset="2"/>
              <a:buChar char=""/>
            </a:pPr>
            <a:r>
              <a:rPr lang="en-US" sz="1800" dirty="0">
                <a:solidFill>
                  <a:srgbClr val="404040"/>
                </a:solidFill>
                <a:effectLst/>
              </a:rPr>
              <a:t>la </a:t>
            </a:r>
            <a:r>
              <a:rPr lang="en-US" sz="1800" b="1" dirty="0" err="1">
                <a:solidFill>
                  <a:srgbClr val="95C121"/>
                </a:solidFill>
                <a:effectLst/>
              </a:rPr>
              <a:t>sicurezza</a:t>
            </a:r>
            <a:r>
              <a:rPr lang="en-US" sz="1800" dirty="0">
                <a:solidFill>
                  <a:srgbClr val="404040"/>
                </a:solidFill>
                <a:effectLst/>
              </a:rPr>
              <a:t> propria e </a:t>
            </a:r>
            <a:r>
              <a:rPr lang="en-US" sz="1800" dirty="0" err="1">
                <a:solidFill>
                  <a:srgbClr val="404040"/>
                </a:solidFill>
                <a:effectLst/>
              </a:rPr>
              <a:t>degli</a:t>
            </a:r>
            <a:r>
              <a:rPr lang="en-US" sz="1800" dirty="0">
                <a:solidFill>
                  <a:srgbClr val="404040"/>
                </a:solidFill>
                <a:effectLst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</a:rPr>
              <a:t>altri</a:t>
            </a:r>
            <a:r>
              <a:rPr lang="en-US" sz="1800" dirty="0">
                <a:solidFill>
                  <a:srgbClr val="404040"/>
                </a:solidFill>
                <a:effectLst/>
              </a:rPr>
              <a:t> </a:t>
            </a:r>
          </a:p>
          <a:p>
            <a:pPr lvl="1" algn="l">
              <a:lnSpc>
                <a:spcPct val="90000"/>
              </a:lnSpc>
            </a:pPr>
            <a:r>
              <a:rPr lang="en-US" sz="1800" dirty="0">
                <a:solidFill>
                  <a:srgbClr val="404040"/>
                </a:solidFill>
              </a:rPr>
              <a:t>e </a:t>
            </a:r>
            <a:r>
              <a:rPr lang="en-US" sz="1800" dirty="0" err="1">
                <a:solidFill>
                  <a:srgbClr val="404040"/>
                </a:solidFill>
              </a:rPr>
              <a:t>possono</a:t>
            </a:r>
            <a:r>
              <a:rPr lang="en-US" sz="1800" dirty="0">
                <a:solidFill>
                  <a:srgbClr val="404040"/>
                </a:solidFill>
              </a:rPr>
              <a:t> </a:t>
            </a:r>
            <a:r>
              <a:rPr lang="en-US" sz="1800" dirty="0" err="1">
                <a:solidFill>
                  <a:srgbClr val="404040"/>
                </a:solidFill>
              </a:rPr>
              <a:t>portare</a:t>
            </a:r>
            <a:r>
              <a:rPr lang="en-US" sz="1800" dirty="0">
                <a:solidFill>
                  <a:srgbClr val="404040"/>
                </a:solidFill>
              </a:rPr>
              <a:t> </a:t>
            </a:r>
            <a:r>
              <a:rPr lang="en-US" sz="1800" dirty="0" err="1">
                <a:solidFill>
                  <a:srgbClr val="404040"/>
                </a:solidFill>
              </a:rPr>
              <a:t>all’</a:t>
            </a:r>
            <a:r>
              <a:rPr lang="en-US" sz="1800" b="1" dirty="0" err="1">
                <a:solidFill>
                  <a:srgbClr val="404040"/>
                </a:solidFill>
                <a:effectLst/>
              </a:rPr>
              <a:t>esclusione</a:t>
            </a:r>
            <a:r>
              <a:rPr lang="en-US" sz="1800" b="1" dirty="0">
                <a:solidFill>
                  <a:srgbClr val="404040"/>
                </a:solidFill>
                <a:effectLst/>
              </a:rPr>
              <a:t> </a:t>
            </a:r>
            <a:r>
              <a:rPr lang="en-US" sz="1800" b="1" dirty="0" err="1">
                <a:solidFill>
                  <a:srgbClr val="404040"/>
                </a:solidFill>
                <a:effectLst/>
              </a:rPr>
              <a:t>sociale</a:t>
            </a:r>
            <a:r>
              <a:rPr lang="en-US" sz="1800" dirty="0">
                <a:solidFill>
                  <a:srgbClr val="404040"/>
                </a:solidFill>
                <a:effectLst/>
              </a:rPr>
              <a:t>, </a:t>
            </a:r>
            <a:r>
              <a:rPr lang="en-US" sz="1800" dirty="0" err="1">
                <a:solidFill>
                  <a:srgbClr val="404040"/>
                </a:solidFill>
                <a:effectLst/>
              </a:rPr>
              <a:t>fino</a:t>
            </a:r>
            <a:r>
              <a:rPr lang="en-US" sz="1800" dirty="0">
                <a:solidFill>
                  <a:srgbClr val="404040"/>
                </a:solidFill>
                <a:effectLst/>
              </a:rPr>
              <a:t> al </a:t>
            </a:r>
            <a:r>
              <a:rPr lang="en-US" sz="1800" dirty="0" err="1">
                <a:solidFill>
                  <a:srgbClr val="404040"/>
                </a:solidFill>
                <a:effectLst/>
              </a:rPr>
              <a:t>decadimento</a:t>
            </a:r>
            <a:r>
              <a:rPr lang="en-US" sz="1800" dirty="0">
                <a:solidFill>
                  <a:srgbClr val="404040"/>
                </a:solidFill>
                <a:effectLst/>
              </a:rPr>
              <a:t> </a:t>
            </a:r>
            <a:r>
              <a:rPr lang="en-US" sz="1800" dirty="0" err="1">
                <a:solidFill>
                  <a:srgbClr val="404040"/>
                </a:solidFill>
                <a:effectLst/>
              </a:rPr>
              <a:t>cognitivo</a:t>
            </a:r>
            <a:r>
              <a:rPr lang="en-US" sz="1800" dirty="0">
                <a:solidFill>
                  <a:srgbClr val="404040"/>
                </a:solidFill>
                <a:effectLst/>
              </a:rPr>
              <a:t> </a:t>
            </a:r>
          </a:p>
          <a:p>
            <a:pPr lvl="1" algn="l">
              <a:lnSpc>
                <a:spcPct val="90000"/>
              </a:lnSpc>
              <a:buFont typeface="Wingdings 3" charset="2"/>
              <a:buChar char=""/>
            </a:pPr>
            <a:endParaRPr lang="en-US" sz="1800" dirty="0">
              <a:solidFill>
                <a:srgbClr val="404040"/>
              </a:solidFill>
              <a:effectLst/>
            </a:endParaRPr>
          </a:p>
          <a:p>
            <a:pPr lvl="1" algn="l">
              <a:lnSpc>
                <a:spcPct val="90000"/>
              </a:lnSpc>
            </a:pPr>
            <a:r>
              <a:rPr lang="en-US" sz="1800" b="1" dirty="0" err="1">
                <a:solidFill>
                  <a:srgbClr val="95C121"/>
                </a:solidFill>
              </a:rPr>
              <a:t>Psiche</a:t>
            </a:r>
            <a:r>
              <a:rPr lang="en-US" sz="1800" dirty="0">
                <a:solidFill>
                  <a:srgbClr val="95C121"/>
                </a:solidFill>
              </a:rPr>
              <a:t> </a:t>
            </a:r>
          </a:p>
          <a:p>
            <a:pPr marL="457200" algn="l">
              <a:lnSpc>
                <a:spcPct val="90000"/>
              </a:lnSpc>
            </a:pPr>
            <a:r>
              <a:rPr lang="en-US" dirty="0" err="1">
                <a:solidFill>
                  <a:srgbClr val="404040"/>
                </a:solidFill>
                <a:effectLst/>
              </a:rPr>
              <a:t>Quando</a:t>
            </a:r>
            <a:r>
              <a:rPr lang="en-US" dirty="0">
                <a:solidFill>
                  <a:srgbClr val="404040"/>
                </a:solidFill>
                <a:effectLst/>
              </a:rPr>
              <a:t> le </a:t>
            </a:r>
            <a:r>
              <a:rPr lang="en-US" dirty="0" err="1">
                <a:solidFill>
                  <a:srgbClr val="404040"/>
                </a:solidFill>
                <a:effectLst/>
              </a:rPr>
              <a:t>conversazioni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diventano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b="1" dirty="0" err="1">
                <a:solidFill>
                  <a:srgbClr val="95C121"/>
                </a:solidFill>
                <a:effectLst/>
              </a:rPr>
              <a:t>stressanti</a:t>
            </a:r>
            <a:r>
              <a:rPr lang="en-US" dirty="0">
                <a:solidFill>
                  <a:srgbClr val="404040"/>
                </a:solidFill>
                <a:effectLst/>
              </a:rPr>
              <a:t>, chi </a:t>
            </a:r>
            <a:r>
              <a:rPr lang="en-US" dirty="0" err="1">
                <a:solidFill>
                  <a:srgbClr val="404040"/>
                </a:solidFill>
                <a:effectLst/>
              </a:rPr>
              <a:t>soffre</a:t>
            </a:r>
            <a:r>
              <a:rPr lang="en-US" dirty="0">
                <a:solidFill>
                  <a:srgbClr val="404040"/>
                </a:solidFill>
                <a:effectLst/>
              </a:rPr>
              <a:t> di </a:t>
            </a:r>
            <a:r>
              <a:rPr lang="en-US" dirty="0" err="1">
                <a:solidFill>
                  <a:srgbClr val="404040"/>
                </a:solidFill>
                <a:effectLst/>
              </a:rPr>
              <a:t>spesso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preferisce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evitare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i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contatti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sociali</a:t>
            </a:r>
            <a:r>
              <a:rPr lang="en-US" dirty="0">
                <a:solidFill>
                  <a:srgbClr val="404040"/>
                </a:solidFill>
                <a:effectLst/>
              </a:rPr>
              <a:t> e </a:t>
            </a:r>
            <a:r>
              <a:rPr lang="en-US" dirty="0" err="1">
                <a:solidFill>
                  <a:srgbClr val="404040"/>
                </a:solidFill>
                <a:effectLst/>
              </a:rPr>
              <a:t>ritirarsi</a:t>
            </a:r>
            <a:r>
              <a:rPr lang="en-US" dirty="0">
                <a:solidFill>
                  <a:srgbClr val="404040"/>
                </a:solidFill>
                <a:effectLst/>
              </a:rPr>
              <a:t> a vita </a:t>
            </a:r>
            <a:r>
              <a:rPr lang="en-US" dirty="0" err="1">
                <a:solidFill>
                  <a:srgbClr val="404040"/>
                </a:solidFill>
                <a:effectLst/>
              </a:rPr>
              <a:t>privata</a:t>
            </a:r>
            <a:r>
              <a:rPr lang="en-US" dirty="0">
                <a:solidFill>
                  <a:srgbClr val="404040"/>
                </a:solidFill>
                <a:effectLst/>
              </a:rPr>
              <a:t>. </a:t>
            </a:r>
            <a:r>
              <a:rPr lang="en-US" dirty="0" err="1">
                <a:solidFill>
                  <a:srgbClr val="404040"/>
                </a:solidFill>
                <a:effectLst/>
              </a:rPr>
              <a:t>Gli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effetti</a:t>
            </a:r>
            <a:r>
              <a:rPr lang="en-US" dirty="0">
                <a:solidFill>
                  <a:srgbClr val="404040"/>
                </a:solidFill>
                <a:effectLst/>
              </a:rPr>
              <a:t> di </a:t>
            </a:r>
            <a:r>
              <a:rPr lang="en-US" dirty="0" err="1">
                <a:solidFill>
                  <a:srgbClr val="404040"/>
                </a:solidFill>
                <a:effectLst/>
              </a:rPr>
              <a:t>questo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isolamento</a:t>
            </a:r>
            <a:r>
              <a:rPr lang="en-US" dirty="0">
                <a:solidFill>
                  <a:srgbClr val="404040"/>
                </a:solidFill>
                <a:effectLst/>
              </a:rPr>
              <a:t> auto </a:t>
            </a:r>
            <a:r>
              <a:rPr lang="en-US" dirty="0" err="1">
                <a:solidFill>
                  <a:srgbClr val="404040"/>
                </a:solidFill>
                <a:effectLst/>
              </a:rPr>
              <a:t>imposto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possono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essere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seri</a:t>
            </a:r>
            <a:r>
              <a:rPr lang="en-US" dirty="0">
                <a:solidFill>
                  <a:srgbClr val="404040"/>
                </a:solidFill>
                <a:effectLst/>
              </a:rPr>
              <a:t>: la </a:t>
            </a:r>
            <a:r>
              <a:rPr lang="en-US" dirty="0" err="1">
                <a:solidFill>
                  <a:srgbClr val="404040"/>
                </a:solidFill>
                <a:effectLst/>
              </a:rPr>
              <a:t>probabilità</a:t>
            </a:r>
            <a:r>
              <a:rPr lang="en-US" dirty="0">
                <a:solidFill>
                  <a:srgbClr val="404040"/>
                </a:solidFill>
                <a:effectLst/>
              </a:rPr>
              <a:t> di </a:t>
            </a:r>
            <a:r>
              <a:rPr lang="en-US" dirty="0" err="1">
                <a:solidFill>
                  <a:srgbClr val="404040"/>
                </a:solidFill>
                <a:effectLst/>
              </a:rPr>
              <a:t>soffrire</a:t>
            </a:r>
            <a:r>
              <a:rPr lang="en-US" dirty="0">
                <a:solidFill>
                  <a:srgbClr val="404040"/>
                </a:solidFill>
                <a:effectLst/>
              </a:rPr>
              <a:t> di </a:t>
            </a:r>
            <a:r>
              <a:rPr lang="en-US" dirty="0" err="1">
                <a:solidFill>
                  <a:srgbClr val="404040"/>
                </a:solidFill>
                <a:effectLst/>
              </a:rPr>
              <a:t>demenza</a:t>
            </a:r>
            <a:r>
              <a:rPr lang="en-US" dirty="0">
                <a:solidFill>
                  <a:srgbClr val="404040"/>
                </a:solidFill>
                <a:effectLst/>
              </a:rPr>
              <a:t> è molto </a:t>
            </a:r>
            <a:r>
              <a:rPr lang="en-US" dirty="0" err="1">
                <a:solidFill>
                  <a:srgbClr val="404040"/>
                </a:solidFill>
                <a:effectLst/>
              </a:rPr>
              <a:t>più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alta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tra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gli</a:t>
            </a:r>
            <a:r>
              <a:rPr lang="en-US" dirty="0">
                <a:solidFill>
                  <a:srgbClr val="404040"/>
                </a:solidFill>
                <a:effectLst/>
              </a:rPr>
              <a:t> anziani </a:t>
            </a:r>
            <a:r>
              <a:rPr lang="en-US" dirty="0" err="1">
                <a:solidFill>
                  <a:srgbClr val="404040"/>
                </a:solidFill>
                <a:effectLst/>
              </a:rPr>
              <a:t>che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soffrono</a:t>
            </a:r>
            <a:r>
              <a:rPr lang="en-US" dirty="0">
                <a:solidFill>
                  <a:srgbClr val="404040"/>
                </a:solidFill>
                <a:effectLst/>
              </a:rPr>
              <a:t> di </a:t>
            </a:r>
            <a:r>
              <a:rPr lang="en-US" dirty="0" err="1">
                <a:solidFill>
                  <a:srgbClr val="404040"/>
                </a:solidFill>
                <a:effectLst/>
              </a:rPr>
              <a:t>problemi</a:t>
            </a:r>
            <a:r>
              <a:rPr lang="en-US" dirty="0">
                <a:solidFill>
                  <a:srgbClr val="404040"/>
                </a:solidFill>
                <a:effectLst/>
              </a:rPr>
              <a:t> di udito rispetto a </a:t>
            </a:r>
            <a:r>
              <a:rPr lang="en-US" dirty="0" err="1">
                <a:solidFill>
                  <a:srgbClr val="404040"/>
                </a:solidFill>
                <a:effectLst/>
              </a:rPr>
              <a:t>persone</a:t>
            </a:r>
            <a:r>
              <a:rPr lang="en-US" dirty="0">
                <a:solidFill>
                  <a:srgbClr val="404040"/>
                </a:solidFill>
                <a:effectLst/>
              </a:rPr>
              <a:t> con udito </a:t>
            </a:r>
            <a:r>
              <a:rPr lang="en-US" dirty="0" err="1">
                <a:solidFill>
                  <a:srgbClr val="404040"/>
                </a:solidFill>
                <a:effectLst/>
              </a:rPr>
              <a:t>normale</a:t>
            </a:r>
            <a:endParaRPr lang="en-US" dirty="0">
              <a:solidFill>
                <a:srgbClr val="404040"/>
              </a:solidFill>
              <a:effectLst/>
            </a:endParaRPr>
          </a:p>
          <a:p>
            <a:pPr algn="l">
              <a:lnSpc>
                <a:spcPct val="90000"/>
              </a:lnSpc>
              <a:buFont typeface="Wingdings 3" charset="2"/>
              <a:buChar char=""/>
            </a:pP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3C6122-D75A-9218-73C4-A559683D5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9" y="6473919"/>
            <a:ext cx="1658256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15521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2740</TotalTime>
  <Words>457</Words>
  <Application>Microsoft Office PowerPoint</Application>
  <PresentationFormat>Widescreen</PresentationFormat>
  <Paragraphs>57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Arial</vt:lpstr>
      <vt:lpstr>Roboto Light</vt:lpstr>
      <vt:lpstr>Times New Roman</vt:lpstr>
      <vt:lpstr>Trebuchet MS</vt:lpstr>
      <vt:lpstr>Wingdings 3</vt:lpstr>
      <vt:lpstr>Sfaccettatura</vt:lpstr>
      <vt:lpstr>“Hai sentito cosa c’è di nuovo? La tua Associazione e Audionova mettono la salute delle tue orecchie al primo posto!” </vt:lpstr>
      <vt:lpstr>PowerPoint Presentation</vt:lpstr>
      <vt:lpstr>PowerPoint Presentation</vt:lpstr>
      <vt:lpstr>Chi è  e cosa può fare per me</vt:lpstr>
      <vt:lpstr>Lo sapevi che…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Serena Ardimento</dc:creator>
  <cp:lastModifiedBy>Manente, Barbara</cp:lastModifiedBy>
  <cp:revision>10</cp:revision>
  <dcterms:created xsi:type="dcterms:W3CDTF">2024-11-21T10:27:42Z</dcterms:created>
  <dcterms:modified xsi:type="dcterms:W3CDTF">2025-03-19T09:45:29Z</dcterms:modified>
</cp:coreProperties>
</file>